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60" r:id="rId3"/>
    <p:sldId id="261" r:id="rId4"/>
    <p:sldId id="258" r:id="rId5"/>
    <p:sldId id="286" r:id="rId6"/>
    <p:sldId id="285" r:id="rId7"/>
    <p:sldId id="264" r:id="rId8"/>
    <p:sldId id="289" r:id="rId9"/>
    <p:sldId id="28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5422A7E-BB91-BD4A-9602-C055D79AA2F5}">
          <p14:sldIdLst>
            <p14:sldId id="257"/>
            <p14:sldId id="260"/>
            <p14:sldId id="261"/>
            <p14:sldId id="258"/>
            <p14:sldId id="286"/>
            <p14:sldId id="285"/>
            <p14:sldId id="264"/>
            <p14:sldId id="289"/>
            <p14:sldId id="2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56"/>
    <p:restoredTop sz="94668"/>
  </p:normalViewPr>
  <p:slideViewPr>
    <p:cSldViewPr>
      <p:cViewPr varScale="1">
        <p:scale>
          <a:sx n="106" d="100"/>
          <a:sy n="106" d="100"/>
        </p:scale>
        <p:origin x="13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C1557-92CE-4FDE-8DA6-1AAEF6C3E931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429451-5B54-4390-9D77-79D46C44D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848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A11D-2952-4C55-836A-7C47631904DC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9E1E-81C8-454D-A086-5D07B7684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A11D-2952-4C55-836A-7C47631904DC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9E1E-81C8-454D-A086-5D07B7684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A11D-2952-4C55-836A-7C47631904DC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9E1E-81C8-454D-A086-5D07B7684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A11D-2952-4C55-836A-7C47631904DC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9E1E-81C8-454D-A086-5D07B7684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A11D-2952-4C55-836A-7C47631904DC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9E1E-81C8-454D-A086-5D07B7684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A11D-2952-4C55-836A-7C47631904DC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9E1E-81C8-454D-A086-5D07B7684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A11D-2952-4C55-836A-7C47631904DC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9E1E-81C8-454D-A086-5D07B7684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A11D-2952-4C55-836A-7C47631904DC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9E1E-81C8-454D-A086-5D07B7684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A11D-2952-4C55-836A-7C47631904DC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9E1E-81C8-454D-A086-5D07B7684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A11D-2952-4C55-836A-7C47631904DC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9E1E-81C8-454D-A086-5D07B7684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A11D-2952-4C55-836A-7C47631904DC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9E1E-81C8-454D-A086-5D07B7684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EA11D-2952-4C55-836A-7C47631904DC}" type="datetimeFigureOut">
              <a:rPr lang="ru-RU" smtClean="0"/>
              <a:pPr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99E1E-81C8-454D-A086-5D07B7684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online-documents.ru/articles/2016/05/arhitektor/files/assets/common/page-substrates/page0001.jpg"/>
          <p:cNvPicPr>
            <a:picLocks noChangeAspect="1" noChangeArrowheads="1"/>
          </p:cNvPicPr>
          <p:nvPr/>
        </p:nvPicPr>
        <p:blipFill>
          <a:blip r:embed="rId2" cstate="print"/>
          <a:srcRect l="7190" t="5083" r="9096" b="5592"/>
          <a:stretch>
            <a:fillRect/>
          </a:stretch>
        </p:blipFill>
        <p:spPr bwMode="auto">
          <a:xfrm>
            <a:off x="0" y="0"/>
            <a:ext cx="9396535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916832"/>
            <a:ext cx="7488832" cy="2376264"/>
          </a:xfrm>
        </p:spPr>
        <p:txBody>
          <a:bodyPr>
            <a:normAutofit fontScale="90000"/>
          </a:bodyPr>
          <a:lstStyle/>
          <a:p>
            <a:r>
              <a:rPr lang="ru-RU" sz="31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«Многопрофильный лицей №187»</a:t>
            </a:r>
            <a:br>
              <a:rPr lang="ru-RU" sz="31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Советского района </a:t>
            </a:r>
            <a:r>
              <a:rPr lang="ru-RU" sz="31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 развития</a:t>
            </a:r>
            <a:b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АлгаРИТМ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6B4736-FCE4-1F40-8684-7B649DE4D9B9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0312" y="4259928"/>
            <a:ext cx="116903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online-documents.ru/articles/2016/05/arhitektor/files/assets/common/page-substrates/page0001.jpg"/>
          <p:cNvPicPr>
            <a:picLocks noChangeAspect="1" noChangeArrowheads="1"/>
          </p:cNvPicPr>
          <p:nvPr/>
        </p:nvPicPr>
        <p:blipFill>
          <a:blip r:embed="rId2" cstate="print"/>
          <a:srcRect l="7190" t="5083" r="9096" b="5592"/>
          <a:stretch>
            <a:fillRect/>
          </a:stretch>
        </p:blipFill>
        <p:spPr bwMode="auto">
          <a:xfrm>
            <a:off x="0" y="0"/>
            <a:ext cx="9972599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1700808"/>
            <a:ext cx="7920880" cy="4464496"/>
          </a:xfrm>
        </p:spPr>
        <p:txBody>
          <a:bodyPr>
            <a:normAutofit/>
          </a:bodyPr>
          <a:lstStyle/>
          <a:p>
            <a:pPr algn="l"/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555" y="103623"/>
            <a:ext cx="2158171" cy="223132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65674" y="796319"/>
            <a:ext cx="7346885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Bahnschrift Light Condensed" panose="020B0502040204020203" pitchFamily="34" charset="0"/>
            </a:endParaRPr>
          </a:p>
          <a:p>
            <a:r>
              <a:rPr lang="ru-RU" sz="4000" b="1" dirty="0">
                <a:latin typeface="Bahnschrift Light Condensed" panose="020B0502040204020203" pitchFamily="34" charset="0"/>
              </a:rPr>
              <a:t>«Быть готовым к школе -</a:t>
            </a:r>
          </a:p>
          <a:p>
            <a:r>
              <a:rPr lang="ru-RU" sz="4000" b="1" dirty="0">
                <a:latin typeface="Bahnschrift Light Condensed" panose="020B0502040204020203" pitchFamily="34" charset="0"/>
              </a:rPr>
              <a:t>не значит уметь читать, писать и считать. Быть готовым к школе - значит быть готовым всему этому научиться»</a:t>
            </a:r>
          </a:p>
          <a:p>
            <a:pPr algn="r"/>
            <a:endParaRPr lang="ru-RU" sz="3200" dirty="0">
              <a:latin typeface="Bahnschrift Light Condensed" panose="020B0502040204020203" pitchFamily="34" charset="0"/>
            </a:endParaRPr>
          </a:p>
          <a:p>
            <a:pPr algn="r"/>
            <a:r>
              <a:rPr lang="ru-RU" sz="3200" dirty="0">
                <a:latin typeface="Bahnschrift Light Condensed" panose="020B0502040204020203" pitchFamily="34" charset="0"/>
              </a:rPr>
              <a:t>Доктор психологических наук</a:t>
            </a:r>
          </a:p>
          <a:p>
            <a:pPr algn="r"/>
            <a:r>
              <a:rPr lang="ru-RU" sz="3200" dirty="0">
                <a:latin typeface="Bahnschrift Light Condensed" panose="020B0502040204020203" pitchFamily="34" charset="0"/>
              </a:rPr>
              <a:t>Леонид Абрамович </a:t>
            </a:r>
            <a:r>
              <a:rPr lang="ru-RU" sz="3200" dirty="0" err="1">
                <a:latin typeface="Bahnschrift Light Condensed" panose="020B0502040204020203" pitchFamily="34" charset="0"/>
              </a:rPr>
              <a:t>Венгер</a:t>
            </a:r>
            <a:endParaRPr lang="ru-RU" sz="3200" dirty="0">
              <a:latin typeface="Bahnschrift Light Condensed" panose="020B0502040204020203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E7CEA6-C652-D340-9D42-2180023C7245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99074" y="188640"/>
            <a:ext cx="116903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online-documents.ru/articles/2016/05/arhitektor/files/assets/common/page-substrates/page0001.jpg"/>
          <p:cNvPicPr>
            <a:picLocks noChangeAspect="1" noChangeArrowheads="1"/>
          </p:cNvPicPr>
          <p:nvPr/>
        </p:nvPicPr>
        <p:blipFill>
          <a:blip r:embed="rId2" cstate="print"/>
          <a:srcRect l="7190" t="5083" r="9096" b="5592"/>
          <a:stretch>
            <a:fillRect/>
          </a:stretch>
        </p:blipFill>
        <p:spPr bwMode="auto">
          <a:xfrm>
            <a:off x="0" y="1"/>
            <a:ext cx="10188624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5936" y="2348880"/>
            <a:ext cx="7056784" cy="3744416"/>
          </a:xfrm>
        </p:spPr>
        <p:txBody>
          <a:bodyPr>
            <a:normAutofit/>
          </a:bodyPr>
          <a:lstStyle/>
          <a:p>
            <a:pPr algn="l"/>
            <a:r>
              <a:rPr lang="ru-RU" sz="5400" b="1" dirty="0">
                <a:solidFill>
                  <a:srgbClr val="002060"/>
                </a:solidFill>
              </a:rPr>
              <a:t/>
            </a:r>
            <a:br>
              <a:rPr lang="ru-RU" sz="5400" b="1" dirty="0">
                <a:solidFill>
                  <a:srgbClr val="002060"/>
                </a:solidFill>
              </a:rPr>
            </a:br>
            <a:r>
              <a:rPr lang="ru-RU" dirty="0">
                <a:latin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7410" name="Picture 2" descr="https://3.downloader.disk.yandex.ru/preview/dde93f4c6253303c16c1743fb2e71a00470cb82a208003177d85aa830dc3c599/5bd7b026/O004_NuWzQaAT6JoksVxdo73RJVjcApL8DherX6H_8temC7hAPGdOstoVs2ULKwiq_J6bpmRyOJonT3VoXnDag%3D%3D?uid=0&amp;filename=0_78e60_fbe60891_orig.png&amp;disposition=inline&amp;hash=&amp;limit=0&amp;content_type=image%2Fpng&amp;tknv=v2&amp;size=1243x5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8" y="4236530"/>
            <a:ext cx="3191262" cy="263691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835696" y="476673"/>
            <a:ext cx="83816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     </a:t>
            </a:r>
          </a:p>
          <a:p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      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1522532"/>
            <a:ext cx="72008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/>
              <a:t>-</a:t>
            </a:r>
            <a:r>
              <a:rPr lang="ru-RU" sz="1600" dirty="0"/>
              <a:t>формирование мотивации учения и интереса к самому процессу обучения;</a:t>
            </a:r>
          </a:p>
          <a:p>
            <a:pPr lvl="0" algn="just"/>
            <a:r>
              <a:rPr lang="ru-RU" sz="1600" dirty="0"/>
              <a:t>-сохранение и укрепление здоровья; </a:t>
            </a:r>
          </a:p>
          <a:p>
            <a:pPr lvl="0" algn="just"/>
            <a:r>
              <a:rPr lang="ru-RU" sz="1600" dirty="0"/>
              <a:t>-развитие личностных качеств; </a:t>
            </a:r>
          </a:p>
          <a:p>
            <a:pPr lvl="0" algn="just"/>
            <a:r>
              <a:rPr lang="ru-RU" sz="1600" dirty="0"/>
              <a:t>-формирование и развитие психических функций;</a:t>
            </a:r>
          </a:p>
          <a:p>
            <a:pPr lvl="0" algn="just"/>
            <a:r>
              <a:rPr lang="ru-RU" sz="1600" dirty="0"/>
              <a:t>-развитие наглядно-образного и формирование словесно-логического мышления, умения делать выводы, обосновывать свои суждения; </a:t>
            </a:r>
          </a:p>
          <a:p>
            <a:pPr lvl="0" algn="just"/>
            <a:r>
              <a:rPr lang="ru-RU" sz="1600" dirty="0"/>
              <a:t>-развитие памяти, внимания, творческих способностей, воображения, вариативности мышления; </a:t>
            </a:r>
          </a:p>
          <a:p>
            <a:pPr lvl="0" algn="just"/>
            <a:r>
              <a:rPr lang="ru-RU" sz="1600" dirty="0"/>
              <a:t>-развитие </a:t>
            </a:r>
            <a:r>
              <a:rPr lang="ru-RU" sz="1600" dirty="0" err="1"/>
              <a:t>общеучебных</a:t>
            </a:r>
            <a:r>
              <a:rPr lang="ru-RU" sz="1600" dirty="0"/>
              <a:t> умений: работать в коллективе, взаимодействовать, доводить начатое до конца; работать внимательно, сосредоточенно, планировать и контролировать свои действия; </a:t>
            </a:r>
          </a:p>
          <a:p>
            <a:pPr lvl="0" algn="just"/>
            <a:r>
              <a:rPr lang="ru-RU" sz="1600" dirty="0"/>
              <a:t>-обогащение активного, пассивного, потенциального словаря;</a:t>
            </a:r>
          </a:p>
          <a:p>
            <a:pPr lvl="0" algn="just"/>
            <a:r>
              <a:rPr lang="ru-RU" sz="1600" dirty="0"/>
              <a:t>-развитие творческой активности; </a:t>
            </a:r>
          </a:p>
          <a:p>
            <a:pPr lvl="0" algn="just"/>
            <a:r>
              <a:rPr lang="ru-RU" sz="1600" dirty="0"/>
              <a:t>-развитие умений действовать по правилам. </a:t>
            </a:r>
          </a:p>
          <a:p>
            <a:endParaRPr lang="ru-RU" sz="14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EF6237-958B-C240-882D-D13A54723879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03570" y="4608919"/>
            <a:ext cx="116903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B7C1D18-6071-9F4B-B92E-6BF9E5EBA651}"/>
              </a:ext>
            </a:extLst>
          </p:cNvPr>
          <p:cNvSpPr/>
          <p:nvPr/>
        </p:nvSpPr>
        <p:spPr>
          <a:xfrm>
            <a:off x="2267744" y="260648"/>
            <a:ext cx="734481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Цель программы</a:t>
            </a:r>
            <a:r>
              <a:rPr lang="ru-RU" sz="2000" dirty="0"/>
              <a:t> </a:t>
            </a:r>
            <a:r>
              <a:rPr lang="ru-RU" dirty="0"/>
              <a:t>– успешная адаптация детей дошкольного возраста к новым образовательным условиям и создание условий гуманного (комфортного) перехода с одной образовательной ступени на другую. </a:t>
            </a:r>
          </a:p>
          <a:p>
            <a:r>
              <a:rPr lang="ru-RU" sz="2000" b="1" dirty="0"/>
              <a:t>       Задачи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online-documents.ru/articles/2016/05/arhitektor/files/assets/common/page-substrates/page0001.jpg"/>
          <p:cNvPicPr>
            <a:picLocks noChangeAspect="1" noChangeArrowheads="1"/>
          </p:cNvPicPr>
          <p:nvPr/>
        </p:nvPicPr>
        <p:blipFill>
          <a:blip r:embed="rId2" cstate="print"/>
          <a:srcRect l="7190" t="5083" r="9096" b="5592"/>
          <a:stretch>
            <a:fillRect/>
          </a:stretch>
        </p:blipFill>
        <p:spPr bwMode="auto">
          <a:xfrm>
            <a:off x="0" y="-16142"/>
            <a:ext cx="9143999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484784"/>
            <a:ext cx="7992888" cy="4464496"/>
          </a:xfrm>
        </p:spPr>
        <p:txBody>
          <a:bodyPr>
            <a:normAutofit/>
          </a:bodyPr>
          <a:lstStyle/>
          <a:p>
            <a:pPr marL="609600" indent="-609600" algn="l"/>
            <a:r>
              <a:rPr lang="ru-RU" sz="5400" b="1" dirty="0">
                <a:solidFill>
                  <a:srgbClr val="002060"/>
                </a:solidFill>
              </a:rPr>
              <a:t/>
            </a:r>
            <a:br>
              <a:rPr lang="ru-RU" sz="5400" b="1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11E67A9-86FF-4949-A5B3-62F32268FB6D}"/>
              </a:ext>
            </a:extLst>
          </p:cNvPr>
          <p:cNvSpPr/>
          <p:nvPr/>
        </p:nvSpPr>
        <p:spPr>
          <a:xfrm>
            <a:off x="1835696" y="620688"/>
            <a:ext cx="69127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ШР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АлгаРИТМ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предлагает систему адаптационных занятий и состоит из следующих курсов: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itchFamily="2" charset="2"/>
              <a:buChar char=""/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Букварик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 algn="just">
              <a:buFont typeface="Symbol" pitchFamily="2" charset="2"/>
              <a:buChar char=""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Математические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ступеньки </a:t>
            </a:r>
          </a:p>
          <a:p>
            <a:pPr marL="342900" lvl="0" indent="-342900" algn="just">
              <a:buFont typeface="Symbol" pitchFamily="2" charset="2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Английский язык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itchFamily="2" charset="2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Зелёная тропинка </a:t>
            </a:r>
          </a:p>
          <a:p>
            <a:pPr marL="342900" lvl="0" indent="-342900" algn="just">
              <a:buFont typeface="Symbol" pitchFamily="2" charset="2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Умелые ручки</a:t>
            </a:r>
          </a:p>
          <a:p>
            <a:pPr marL="342900" lvl="0" indent="-342900" algn="just">
              <a:buFont typeface="Symbol" pitchFamily="2" charset="2"/>
              <a:buChar char=""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Хор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itchFamily="2" charset="2"/>
              <a:buChar char=""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Тропинка к своему Я</a:t>
            </a:r>
          </a:p>
          <a:p>
            <a:pPr marL="342900" lvl="0" indent="-342900" algn="just">
              <a:buFont typeface="Symbol" pitchFamily="2" charset="2"/>
              <a:buChar char=""/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Symbol" pitchFamily="2" charset="2"/>
              <a:buChar char=""/>
            </a:pP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1.downloader.disk.yandex.ru/preview/f11262950aefd1d997882f5d807509314bc7aed98c8824297ab29a212347b55f/5bd7b026/Fy3DUk2Q94Rnu1UZhsmhKS6ozE9ArYhUNh0BuPEoXuI2NyM8Mlx-2bCR06jGstWNo0xvmz2Ug1cXReQFJtcIUA%3D%3D?uid=0&amp;filename=0_78e5f_fb63566_orig.png&amp;disposition=inline&amp;hash=&amp;limit=0&amp;content_type=image%2Fpng&amp;tknv=v2&amp;size=1243x528">
            <a:extLst>
              <a:ext uri="{FF2B5EF4-FFF2-40B4-BE49-F238E27FC236}">
                <a16:creationId xmlns:a16="http://schemas.microsoft.com/office/drawing/2014/main" id="{DDB5C929-4903-9645-9F37-38C50CCD2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7646" y="4594820"/>
            <a:ext cx="1780875" cy="1556792"/>
          </a:xfrm>
          <a:prstGeom prst="rect">
            <a:avLst/>
          </a:prstGeom>
          <a:noFill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D6B0896-522C-3C4B-ACFE-B56947EF1508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536" y="382352"/>
            <a:ext cx="116903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online-documents.ru/articles/2016/05/arhitektor/files/assets/common/page-substrates/page0001.jpg"/>
          <p:cNvPicPr>
            <a:picLocks noChangeAspect="1" noChangeArrowheads="1"/>
          </p:cNvPicPr>
          <p:nvPr/>
        </p:nvPicPr>
        <p:blipFill>
          <a:blip r:embed="rId2" cstate="print"/>
          <a:srcRect l="10329" t="5083" r="9096" b="5592"/>
          <a:stretch>
            <a:fillRect/>
          </a:stretch>
        </p:blipFill>
        <p:spPr bwMode="auto">
          <a:xfrm>
            <a:off x="0" y="1"/>
            <a:ext cx="9324527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348880"/>
            <a:ext cx="9865096" cy="3744416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solidFill>
                  <a:srgbClr val="002060"/>
                </a:solidFill>
              </a:rPr>
              <a:t>                                                    * </a:t>
            </a:r>
            <a:r>
              <a:rPr lang="ru-RU" sz="2400" b="1" dirty="0"/>
              <a:t>В зависимости от группы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288032"/>
            <a:ext cx="8280920" cy="302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</a:rPr>
              <a:t>Расписание занятий</a:t>
            </a:r>
          </a:p>
          <a:p>
            <a:pPr algn="ctr">
              <a:lnSpc>
                <a:spcPct val="90000"/>
              </a:lnSpc>
            </a:pPr>
            <a:endParaRPr lang="ru-RU" sz="36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algn="ctr">
              <a:lnSpc>
                <a:spcPct val="90000"/>
              </a:lnSpc>
            </a:pPr>
            <a:endParaRPr lang="ru-RU" sz="36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3600" dirty="0">
                <a:solidFill>
                  <a:srgbClr val="002060"/>
                </a:solidFill>
                <a:latin typeface="Times New Roman" pitchFamily="18" charset="0"/>
              </a:rPr>
              <a:t>Вторник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</a:rPr>
              <a:t>17.00 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</a:rPr>
              <a:t>-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</a:rPr>
              <a:t>19.00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</a:rPr>
              <a:t>*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</a:rPr>
              <a:t> (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</a:rPr>
              <a:t>19.30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</a:rPr>
              <a:t>*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</a:rPr>
              <a:t>)</a:t>
            </a:r>
          </a:p>
          <a:p>
            <a:pPr algn="ctr">
              <a:lnSpc>
                <a:spcPct val="90000"/>
              </a:lnSpc>
            </a:pPr>
            <a:r>
              <a:rPr lang="ru-RU" sz="3600" dirty="0">
                <a:solidFill>
                  <a:srgbClr val="002060"/>
                </a:solidFill>
                <a:latin typeface="Times New Roman" pitchFamily="18" charset="0"/>
              </a:rPr>
              <a:t>Четверг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</a:rPr>
              <a:t>17.00 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</a:rPr>
              <a:t>-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</a:rPr>
              <a:t>19.00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</a:rPr>
              <a:t>*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</a:rPr>
              <a:t> (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</a:rPr>
              <a:t>19.30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</a:rPr>
              <a:t>*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</a:rPr>
              <a:t>)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FFAFFFB-AE54-5C40-B89E-345D7B12CC4A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5656" y="288032"/>
            <a:ext cx="116903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Изображение выглядит как игрушка, кукла, комната&#10;&#10;Автоматически созданное описание">
            <a:extLst>
              <a:ext uri="{FF2B5EF4-FFF2-40B4-BE49-F238E27FC236}">
                <a16:creationId xmlns:a16="http://schemas.microsoft.com/office/drawing/2014/main" id="{261E0E1E-6835-F742-9CDD-6445A0BB25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012508"/>
            <a:ext cx="4968552" cy="234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21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online-documents.ru/articles/2016/05/arhitektor/files/assets/common/page-substrates/page0001.jpg"/>
          <p:cNvPicPr>
            <a:picLocks noChangeAspect="1" noChangeArrowheads="1"/>
          </p:cNvPicPr>
          <p:nvPr/>
        </p:nvPicPr>
        <p:blipFill>
          <a:blip r:embed="rId2" cstate="print"/>
          <a:srcRect l="10329" t="5083" r="9096" b="5592"/>
          <a:stretch>
            <a:fillRect/>
          </a:stretch>
        </p:blipFill>
        <p:spPr bwMode="auto">
          <a:xfrm>
            <a:off x="0" y="1"/>
            <a:ext cx="9324527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5936" y="2348880"/>
            <a:ext cx="7056784" cy="3744416"/>
          </a:xfrm>
        </p:spPr>
        <p:txBody>
          <a:bodyPr>
            <a:normAutofit/>
          </a:bodyPr>
          <a:lstStyle/>
          <a:p>
            <a:pPr algn="l"/>
            <a:r>
              <a:rPr lang="ru-RU" sz="5400" b="1" dirty="0">
                <a:solidFill>
                  <a:srgbClr val="002060"/>
                </a:solidFill>
              </a:rPr>
              <a:t/>
            </a:r>
            <a:br>
              <a:rPr lang="ru-RU" sz="5400" b="1" dirty="0">
                <a:solidFill>
                  <a:srgbClr val="002060"/>
                </a:solidFill>
              </a:rPr>
            </a:br>
            <a:r>
              <a:rPr lang="ru-RU" dirty="0">
                <a:latin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03648" y="764704"/>
            <a:ext cx="8064896" cy="72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800" i="1" dirty="0">
                <a:solidFill>
                  <a:srgbClr val="002060"/>
                </a:solidFill>
                <a:latin typeface="Times New Roman" pitchFamily="18" charset="0"/>
              </a:rPr>
              <a:t/>
            </a:r>
            <a:br>
              <a:rPr lang="ru-RU" sz="2800" i="1" dirty="0">
                <a:solidFill>
                  <a:srgbClr val="002060"/>
                </a:solidFill>
                <a:latin typeface="Times New Roman" pitchFamily="18" charset="0"/>
              </a:rPr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FD22D19-0FC2-984F-8B17-CBE6916C966F}"/>
              </a:ext>
            </a:extLst>
          </p:cNvPr>
          <p:cNvSpPr/>
          <p:nvPr/>
        </p:nvSpPr>
        <p:spPr>
          <a:xfrm>
            <a:off x="1835696" y="404664"/>
            <a:ext cx="6192688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Corbel" panose="020B0503020204020204" pitchFamily="34" charset="0"/>
              </a:rPr>
              <a:t>Необходимые </a:t>
            </a:r>
            <a:r>
              <a:rPr lang="ru-RU" sz="2800" b="1" dirty="0">
                <a:latin typeface="Corbel" panose="020B0503020204020204" pitchFamily="34" charset="0"/>
              </a:rPr>
              <a:t>школьные принадлежности: </a:t>
            </a:r>
            <a:endParaRPr lang="ru-RU" dirty="0"/>
          </a:p>
          <a:p>
            <a:r>
              <a:rPr lang="ru-RU" sz="3200" dirty="0">
                <a:solidFill>
                  <a:srgbClr val="1184C1"/>
                </a:solidFill>
                <a:latin typeface="ArialMT"/>
              </a:rPr>
              <a:t>• </a:t>
            </a:r>
            <a:r>
              <a:rPr lang="en-US" dirty="0">
                <a:latin typeface="Corbel" panose="020B0503020204020204" pitchFamily="34" charset="0"/>
              </a:rPr>
              <a:t>2</a:t>
            </a:r>
            <a:r>
              <a:rPr lang="ru-RU" dirty="0">
                <a:latin typeface="Corbel" panose="020B0503020204020204" pitchFamily="34" charset="0"/>
              </a:rPr>
              <a:t> тетради в </a:t>
            </a:r>
            <a:r>
              <a:rPr lang="ru-RU" dirty="0" smtClean="0">
                <a:latin typeface="Corbel" panose="020B0503020204020204" pitchFamily="34" charset="0"/>
              </a:rPr>
              <a:t>КРУПНУЮ клетку в прозрачной обложке </a:t>
            </a:r>
            <a:endParaRPr lang="en-US" dirty="0">
              <a:latin typeface="Corbel" panose="020B0503020204020204" pitchFamily="34" charset="0"/>
            </a:endParaRPr>
          </a:p>
          <a:p>
            <a:r>
              <a:rPr lang="ru-RU" sz="3200" dirty="0">
                <a:solidFill>
                  <a:srgbClr val="1184C1"/>
                </a:solidFill>
                <a:latin typeface="ArialMT"/>
              </a:rPr>
              <a:t>• </a:t>
            </a:r>
            <a:r>
              <a:rPr lang="ru-RU" dirty="0">
                <a:latin typeface="Corbel" panose="020B0503020204020204" pitchFamily="34" charset="0"/>
              </a:rPr>
              <a:t>Цветные карандаши</a:t>
            </a:r>
            <a:br>
              <a:rPr lang="ru-RU" dirty="0">
                <a:latin typeface="Corbel" panose="020B0503020204020204" pitchFamily="34" charset="0"/>
              </a:rPr>
            </a:br>
            <a:r>
              <a:rPr lang="ru-RU" sz="3200" dirty="0">
                <a:solidFill>
                  <a:srgbClr val="1184C1"/>
                </a:solidFill>
                <a:latin typeface="ArialMT"/>
              </a:rPr>
              <a:t>•</a:t>
            </a:r>
            <a:r>
              <a:rPr lang="ru-RU" sz="3200" dirty="0">
                <a:solidFill>
                  <a:srgbClr val="1184C1"/>
                </a:solidFill>
                <a:latin typeface="Corbel" panose="020B0503020204020204" pitchFamily="34" charset="0"/>
              </a:rPr>
              <a:t> </a:t>
            </a:r>
            <a:r>
              <a:rPr lang="ru-RU" dirty="0">
                <a:latin typeface="Corbel" panose="020B0503020204020204" pitchFamily="34" charset="0"/>
              </a:rPr>
              <a:t>Ручка с</a:t>
            </a:r>
            <a:r>
              <a:rPr lang="en-US" dirty="0">
                <a:latin typeface="Corbel" panose="020B0503020204020204" pitchFamily="34" charset="0"/>
              </a:rPr>
              <a:t> </a:t>
            </a:r>
            <a:r>
              <a:rPr lang="ru-RU" dirty="0">
                <a:latin typeface="Corbel" panose="020B0503020204020204" pitchFamily="34" charset="0"/>
              </a:rPr>
              <a:t>чёрной </a:t>
            </a:r>
            <a:r>
              <a:rPr lang="ru-RU" dirty="0" err="1">
                <a:latin typeface="Corbel" panose="020B0503020204020204" pitchFamily="34" charset="0"/>
              </a:rPr>
              <a:t>пастои</a:t>
            </a:r>
            <a:r>
              <a:rPr lang="ru-RU" dirty="0">
                <a:latin typeface="Corbel" panose="020B0503020204020204" pitchFamily="34" charset="0"/>
              </a:rPr>
              <a:t>̆</a:t>
            </a:r>
            <a:br>
              <a:rPr lang="ru-RU" dirty="0">
                <a:latin typeface="Corbel" panose="020B0503020204020204" pitchFamily="34" charset="0"/>
              </a:rPr>
            </a:br>
            <a:r>
              <a:rPr lang="ru-RU" sz="3200" dirty="0">
                <a:solidFill>
                  <a:srgbClr val="1184C1"/>
                </a:solidFill>
                <a:latin typeface="ArialMT"/>
              </a:rPr>
              <a:t>• </a:t>
            </a:r>
            <a:r>
              <a:rPr lang="ru-RU" dirty="0">
                <a:latin typeface="Corbel" panose="020B0503020204020204" pitchFamily="34" charset="0"/>
              </a:rPr>
              <a:t>Простой карандаш</a:t>
            </a:r>
            <a:br>
              <a:rPr lang="ru-RU" dirty="0">
                <a:latin typeface="Corbel" panose="020B0503020204020204" pitchFamily="34" charset="0"/>
              </a:rPr>
            </a:br>
            <a:r>
              <a:rPr lang="ru-RU" sz="3200" dirty="0">
                <a:solidFill>
                  <a:srgbClr val="1184C1"/>
                </a:solidFill>
                <a:latin typeface="ArialMT"/>
              </a:rPr>
              <a:t>• </a:t>
            </a:r>
            <a:r>
              <a:rPr lang="ru-RU" dirty="0" err="1">
                <a:latin typeface="Corbel" panose="020B0503020204020204" pitchFamily="34" charset="0"/>
              </a:rPr>
              <a:t>Линейка</a:t>
            </a:r>
            <a:r>
              <a:rPr lang="ru-RU" dirty="0">
                <a:latin typeface="Corbel" panose="020B0503020204020204" pitchFamily="34" charset="0"/>
              </a:rPr>
              <a:t>, ластик</a:t>
            </a:r>
          </a:p>
          <a:p>
            <a:r>
              <a:rPr lang="ru-RU" sz="3200" dirty="0">
                <a:solidFill>
                  <a:srgbClr val="1184C1"/>
                </a:solidFill>
                <a:latin typeface="ArialMT"/>
              </a:rPr>
              <a:t>• </a:t>
            </a:r>
            <a:r>
              <a:rPr lang="ru-RU" dirty="0"/>
              <a:t>Цветная бумага, цветной картон</a:t>
            </a:r>
            <a:r>
              <a:rPr lang="ru-RU" dirty="0">
                <a:latin typeface="Corbel" panose="020B0503020204020204" pitchFamily="34" charset="0"/>
              </a:rPr>
              <a:t/>
            </a:r>
            <a:br>
              <a:rPr lang="ru-RU" dirty="0">
                <a:latin typeface="Corbel" panose="020B0503020204020204" pitchFamily="34" charset="0"/>
              </a:rPr>
            </a:br>
            <a:r>
              <a:rPr lang="ru-RU" sz="3200" dirty="0">
                <a:solidFill>
                  <a:srgbClr val="1184C1"/>
                </a:solidFill>
                <a:latin typeface="ArialMT"/>
              </a:rPr>
              <a:t>• </a:t>
            </a:r>
            <a:r>
              <a:rPr lang="ru-RU" dirty="0"/>
              <a:t>Клей – карандаш</a:t>
            </a:r>
            <a:r>
              <a:rPr lang="ru-RU" dirty="0">
                <a:latin typeface="Corbel" panose="020B0503020204020204" pitchFamily="34" charset="0"/>
              </a:rPr>
              <a:t/>
            </a:r>
            <a:br>
              <a:rPr lang="ru-RU" dirty="0">
                <a:latin typeface="Corbel" panose="020B0503020204020204" pitchFamily="34" charset="0"/>
              </a:rPr>
            </a:br>
            <a:r>
              <a:rPr lang="ru-RU" sz="3200" dirty="0">
                <a:solidFill>
                  <a:srgbClr val="1184C1"/>
                </a:solidFill>
                <a:latin typeface="ArialMT"/>
              </a:rPr>
              <a:t>• </a:t>
            </a:r>
            <a:r>
              <a:rPr lang="ru-RU" dirty="0"/>
              <a:t>Пластилин, доска для лепки</a:t>
            </a:r>
            <a:r>
              <a:rPr lang="ru-RU" dirty="0">
                <a:latin typeface="Corbel" panose="020B0503020204020204" pitchFamily="34" charset="0"/>
              </a:rPr>
              <a:t/>
            </a:r>
            <a:br>
              <a:rPr lang="ru-RU" dirty="0">
                <a:latin typeface="Corbel" panose="020B0503020204020204" pitchFamily="34" charset="0"/>
              </a:rPr>
            </a:br>
            <a:r>
              <a:rPr lang="ru-RU" sz="3200" dirty="0">
                <a:solidFill>
                  <a:srgbClr val="1184C1"/>
                </a:solidFill>
                <a:latin typeface="ArialMT"/>
              </a:rPr>
              <a:t>• </a:t>
            </a:r>
            <a:r>
              <a:rPr lang="ru-RU" dirty="0"/>
              <a:t>Ножницы 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B19364-AC76-DB4C-808C-A2A4D150A44B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288" y="4005064"/>
            <a:ext cx="1385054" cy="205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6611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online-documents.ru/articles/2016/05/arhitektor/files/assets/common/page-substrates/page0001.jpg"/>
          <p:cNvPicPr>
            <a:picLocks noChangeAspect="1" noChangeArrowheads="1"/>
          </p:cNvPicPr>
          <p:nvPr/>
        </p:nvPicPr>
        <p:blipFill>
          <a:blip r:embed="rId2" cstate="print"/>
          <a:srcRect l="10329" t="5083" r="9096" b="5592"/>
          <a:stretch>
            <a:fillRect/>
          </a:stretch>
        </p:blipFill>
        <p:spPr bwMode="auto">
          <a:xfrm>
            <a:off x="0" y="8252"/>
            <a:ext cx="9144000" cy="6857999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7DC9706-C2C2-B741-B765-1C1DB9256037}"/>
              </a:ext>
            </a:extLst>
          </p:cNvPr>
          <p:cNvSpPr/>
          <p:nvPr/>
        </p:nvSpPr>
        <p:spPr>
          <a:xfrm>
            <a:off x="683567" y="1052736"/>
            <a:ext cx="8289371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orbel" panose="020B0503020204020204" pitchFamily="34" charset="0"/>
              </a:rPr>
              <a:t>Сроки обучения</a:t>
            </a:r>
            <a:r>
              <a:rPr lang="ru-RU" sz="3200" b="1" dirty="0">
                <a:solidFill>
                  <a:srgbClr val="002060"/>
                </a:solidFill>
                <a:latin typeface="Corbel" panose="020B0503020204020204" pitchFamily="34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Corbel" panose="020B050302020402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Corbel" panose="020B0503020204020204" pitchFamily="34" charset="0"/>
              </a:rPr>
              <a:t>с 1</a:t>
            </a:r>
            <a:r>
              <a:rPr lang="ru-RU" sz="3200" b="1" dirty="0" smtClean="0">
                <a:solidFill>
                  <a:srgbClr val="002060"/>
                </a:solidFill>
                <a:latin typeface="Corbel" panose="020B0503020204020204" pitchFamily="34" charset="0"/>
              </a:rPr>
              <a:t> октября 2024 </a:t>
            </a:r>
            <a:r>
              <a:rPr lang="ru-RU" sz="3200" b="1" dirty="0">
                <a:solidFill>
                  <a:srgbClr val="002060"/>
                </a:solidFill>
                <a:latin typeface="Corbel" panose="020B0503020204020204" pitchFamily="34" charset="0"/>
              </a:rPr>
              <a:t>по </a:t>
            </a:r>
            <a:r>
              <a:rPr lang="ru-RU" sz="3200" b="1" dirty="0" smtClean="0">
                <a:solidFill>
                  <a:srgbClr val="002060"/>
                </a:solidFill>
                <a:latin typeface="Corbel" panose="020B0503020204020204" pitchFamily="34" charset="0"/>
              </a:rPr>
              <a:t>30 </a:t>
            </a:r>
            <a:r>
              <a:rPr lang="ru-RU" sz="3200" b="1" dirty="0">
                <a:solidFill>
                  <a:srgbClr val="002060"/>
                </a:solidFill>
                <a:latin typeface="Corbel" panose="020B0503020204020204" pitchFamily="34" charset="0"/>
              </a:rPr>
              <a:t>апреля </a:t>
            </a:r>
            <a:r>
              <a:rPr lang="ru-RU" sz="3200" b="1" dirty="0" smtClean="0">
                <a:solidFill>
                  <a:srgbClr val="002060"/>
                </a:solidFill>
                <a:latin typeface="Corbel" panose="020B0503020204020204" pitchFamily="34" charset="0"/>
              </a:rPr>
              <a:t>2025</a:t>
            </a:r>
            <a:endParaRPr lang="ru-RU" sz="3200" b="1" dirty="0">
              <a:solidFill>
                <a:srgbClr val="002060"/>
              </a:solidFill>
              <a:latin typeface="Corbel" panose="020B0503020204020204" pitchFamily="34" charset="0"/>
            </a:endParaRPr>
          </a:p>
          <a:p>
            <a:pPr algn="ctr"/>
            <a:endParaRPr lang="ru-RU" sz="3200" dirty="0">
              <a:solidFill>
                <a:srgbClr val="002060"/>
              </a:solidFill>
            </a:endParaRPr>
          </a:p>
          <a:p>
            <a:pPr algn="r"/>
            <a:r>
              <a:rPr lang="ru-RU" sz="3200" b="1" dirty="0" smtClean="0">
                <a:solidFill>
                  <a:srgbClr val="002060"/>
                </a:solidFill>
                <a:latin typeface="Corbel" panose="020B0503020204020204" pitchFamily="34" charset="0"/>
              </a:rPr>
              <a:t>  Стоимость </a:t>
            </a:r>
            <a:r>
              <a:rPr lang="ru-RU" sz="3200" b="1" dirty="0">
                <a:solidFill>
                  <a:srgbClr val="002060"/>
                </a:solidFill>
                <a:latin typeface="Corbel" panose="020B0503020204020204" pitchFamily="34" charset="0"/>
              </a:rPr>
              <a:t>обучения </a:t>
            </a:r>
            <a:r>
              <a:rPr lang="ru-RU" sz="3200" b="1" dirty="0" smtClean="0">
                <a:solidFill>
                  <a:srgbClr val="002060"/>
                </a:solidFill>
                <a:latin typeface="Corbel" panose="020B0503020204020204" pitchFamily="34" charset="0"/>
              </a:rPr>
              <a:t>6300 </a:t>
            </a:r>
            <a:r>
              <a:rPr lang="ru-RU" sz="3200" b="1" dirty="0" err="1">
                <a:solidFill>
                  <a:srgbClr val="002060"/>
                </a:solidFill>
                <a:latin typeface="Corbel" panose="020B0503020204020204" pitchFamily="34" charset="0"/>
              </a:rPr>
              <a:t>рублеи</a:t>
            </a:r>
            <a:r>
              <a:rPr lang="ru-RU" sz="3200" b="1" dirty="0" smtClean="0">
                <a:solidFill>
                  <a:srgbClr val="002060"/>
                </a:solidFill>
                <a:latin typeface="Corbel" panose="020B0503020204020204" pitchFamily="34" charset="0"/>
              </a:rPr>
              <a:t>̆ в </a:t>
            </a:r>
            <a:r>
              <a:rPr lang="ru-RU" sz="3200" b="1" dirty="0">
                <a:solidFill>
                  <a:srgbClr val="002060"/>
                </a:solidFill>
                <a:latin typeface="Corbel" panose="020B0503020204020204" pitchFamily="34" charset="0"/>
              </a:rPr>
              <a:t>месяц (36 занятий) </a:t>
            </a:r>
          </a:p>
          <a:p>
            <a:endParaRPr lang="ru-RU" sz="3200" dirty="0">
              <a:solidFill>
                <a:srgbClr val="00206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Corbel" panose="020B0503020204020204" pitchFamily="34" charset="0"/>
              </a:rPr>
              <a:t>            1 октября 2024 </a:t>
            </a:r>
            <a:r>
              <a:rPr lang="ru-RU" sz="3200" b="1" dirty="0">
                <a:solidFill>
                  <a:srgbClr val="FF0000"/>
                </a:solidFill>
                <a:latin typeface="Corbel" panose="020B0503020204020204" pitchFamily="34" charset="0"/>
              </a:rPr>
              <a:t>– </a:t>
            </a:r>
            <a:r>
              <a:rPr lang="ru-RU" sz="3200" b="1" dirty="0" err="1">
                <a:solidFill>
                  <a:srgbClr val="FF0000"/>
                </a:solidFill>
                <a:latin typeface="Corbel" panose="020B0503020204020204" pitchFamily="34" charset="0"/>
              </a:rPr>
              <a:t>первыи</a:t>
            </a:r>
            <a:r>
              <a:rPr lang="ru-RU" sz="3200" b="1" dirty="0">
                <a:solidFill>
                  <a:srgbClr val="FF0000"/>
                </a:solidFill>
                <a:latin typeface="Corbel" panose="020B0503020204020204" pitchFamily="34" charset="0"/>
              </a:rPr>
              <a:t>̆ день занятий </a:t>
            </a:r>
            <a:endParaRPr lang="ru-RU" sz="32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433EFD7-197A-8843-BA68-909378644D8E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4368" y="188640"/>
            <a:ext cx="1088571" cy="1477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Изображение выглядит как лампа&#10;&#10;Автоматически созданное описание">
            <a:extLst>
              <a:ext uri="{FF2B5EF4-FFF2-40B4-BE49-F238E27FC236}">
                <a16:creationId xmlns:a16="http://schemas.microsoft.com/office/drawing/2014/main" id="{FF2C9BD6-2057-4240-9E15-52582C5AA1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4912778"/>
            <a:ext cx="1795264" cy="15708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online-documents.ru/articles/2016/05/arhitektor/files/assets/common/page-substrates/page0001.jpg"/>
          <p:cNvPicPr>
            <a:picLocks noChangeAspect="1" noChangeArrowheads="1"/>
          </p:cNvPicPr>
          <p:nvPr/>
        </p:nvPicPr>
        <p:blipFill>
          <a:blip r:embed="rId2" cstate="print"/>
          <a:srcRect l="10329" t="5083" r="9096" b="5592"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5648016-41D6-4145-BDC5-74B338D0D4E7}"/>
              </a:ext>
            </a:extLst>
          </p:cNvPr>
          <p:cNvSpPr/>
          <p:nvPr/>
        </p:nvSpPr>
        <p:spPr>
          <a:xfrm>
            <a:off x="971600" y="764704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orbel" panose="020B0503020204020204" pitchFamily="34" charset="0"/>
              </a:rPr>
              <a:t>Рекомендации </a:t>
            </a:r>
            <a:endParaRPr lang="ru-RU" sz="3200" b="1" dirty="0" smtClean="0">
              <a:solidFill>
                <a:srgbClr val="FF0000"/>
              </a:solidFill>
              <a:latin typeface="Corbel" panose="020B0503020204020204" pitchFamily="34" charset="0"/>
            </a:endParaRPr>
          </a:p>
          <a:p>
            <a:pPr algn="ctr"/>
            <a:endParaRPr lang="ru-RU" sz="3200" dirty="0"/>
          </a:p>
          <a:p>
            <a:r>
              <a:rPr lang="ru-RU" sz="3200" b="1" dirty="0" smtClean="0">
                <a:solidFill>
                  <a:srgbClr val="002060"/>
                </a:solidFill>
                <a:latin typeface="Corbel" panose="020B0503020204020204" pitchFamily="34" charset="0"/>
              </a:rPr>
              <a:t>   Приводить ребёнка на занятия к 16.50   </a:t>
            </a:r>
            <a:endParaRPr lang="ru-RU" sz="3200" b="1" dirty="0">
              <a:solidFill>
                <a:srgbClr val="002060"/>
              </a:solidFill>
              <a:latin typeface="Corbel" panose="020B0503020204020204" pitchFamily="34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Corbel" panose="020B0503020204020204" pitchFamily="34" charset="0"/>
              </a:rPr>
              <a:t>   Встречать </a:t>
            </a:r>
            <a:r>
              <a:rPr lang="ru-RU" sz="3200" b="1" dirty="0">
                <a:solidFill>
                  <a:srgbClr val="002060"/>
                </a:solidFill>
                <a:latin typeface="Corbel" panose="020B0503020204020204" pitchFamily="34" charset="0"/>
              </a:rPr>
              <a:t>без опозданий! </a:t>
            </a:r>
          </a:p>
          <a:p>
            <a:endParaRPr lang="ru-RU" sz="3200" b="1" dirty="0">
              <a:solidFill>
                <a:srgbClr val="002060"/>
              </a:solidFill>
              <a:latin typeface="Corbel" panose="020B0503020204020204" pitchFamily="34" charset="0"/>
            </a:endParaRP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Corbel" panose="020B0503020204020204" pitchFamily="34" charset="0"/>
              </a:rPr>
              <a:t>Вторая обувь обязательна!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428FF3-FC13-D743-8839-420672AE4872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240" y="3933056"/>
            <a:ext cx="1601078" cy="197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1995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online-documents.ru/articles/2016/05/arhitektor/files/assets/common/page-substrates/page0001.jpg"/>
          <p:cNvPicPr>
            <a:picLocks noChangeAspect="1" noChangeArrowheads="1"/>
          </p:cNvPicPr>
          <p:nvPr/>
        </p:nvPicPr>
        <p:blipFill>
          <a:blip r:embed="rId2" cstate="print"/>
          <a:srcRect l="10329" t="5083" r="9096" b="5592"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5936" y="2348880"/>
            <a:ext cx="7056784" cy="3744416"/>
          </a:xfrm>
        </p:spPr>
        <p:txBody>
          <a:bodyPr>
            <a:normAutofit/>
          </a:bodyPr>
          <a:lstStyle/>
          <a:p>
            <a:pPr algn="l"/>
            <a:r>
              <a:rPr lang="ru-RU" sz="5400" b="1" dirty="0">
                <a:solidFill>
                  <a:srgbClr val="002060"/>
                </a:solidFill>
              </a:rPr>
              <a:t/>
            </a:r>
            <a:br>
              <a:rPr lang="ru-RU" sz="5400" b="1" dirty="0">
                <a:solidFill>
                  <a:srgbClr val="002060"/>
                </a:solidFill>
              </a:rPr>
            </a:br>
            <a:r>
              <a:rPr lang="ru-RU" dirty="0">
                <a:latin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260648"/>
            <a:ext cx="7344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/>
              <a:t> </a:t>
            </a:r>
          </a:p>
          <a:p>
            <a:pPr algn="ctr"/>
            <a:r>
              <a:rPr lang="ru-RU" sz="4800" dirty="0">
                <a:solidFill>
                  <a:schemeClr val="tx2">
                    <a:lumMod val="75000"/>
                  </a:schemeClr>
                </a:solidFill>
              </a:rPr>
              <a:t>СПАСИБО ЗА ВНИМАНИЕ!</a:t>
            </a:r>
            <a:endParaRPr lang="ru-RU" sz="4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1196752"/>
            <a:ext cx="69127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  <a:p>
            <a:endParaRPr lang="ru-RU" sz="2800" dirty="0"/>
          </a:p>
        </p:txBody>
      </p:sp>
      <p:pic>
        <p:nvPicPr>
          <p:cNvPr id="14338" name="Picture 2" descr="https://1.downloader.disk.yandex.ru/preview/f588a8e86d72cbecc8d63f1c7366e125cb1bd96f25f94281c23950fa857a3bbf/5bd7b026/0gKX58RUjTqKf8OOf2b1sWAwPfa7nsL4wlB1eZlSEBDvbTuu6O6HYRgaE1zORVX5q_J6bpmRyOJonT3VoXnDag%3D%3D?uid=0&amp;filename=0_747ce_15be35ae_orig.png&amp;disposition=inline&amp;hash=&amp;limit=0&amp;content_type=image%2Fpng&amp;tknv=v2&amp;size=1243x5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360036"/>
            <a:ext cx="4546104" cy="42259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19881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254</Words>
  <Application>Microsoft Office PowerPoint</Application>
  <PresentationFormat>Экран (4:3)</PresentationFormat>
  <Paragraphs>59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ArialMT</vt:lpstr>
      <vt:lpstr>Bahnschrift Light Condensed</vt:lpstr>
      <vt:lpstr>Calibri</vt:lpstr>
      <vt:lpstr>Corbel</vt:lpstr>
      <vt:lpstr>Symbol</vt:lpstr>
      <vt:lpstr>Times New Roman</vt:lpstr>
      <vt:lpstr>Тема Office</vt:lpstr>
      <vt:lpstr>МБОУ «Многопрофильный лицей №187» Советского района г.Казани   Школа развития АлгаРИТМ   </vt:lpstr>
      <vt:lpstr>   </vt:lpstr>
      <vt:lpstr>   </vt:lpstr>
      <vt:lpstr> </vt:lpstr>
      <vt:lpstr>                                                    * В зависимости от группы </vt:lpstr>
      <vt:lpstr>   </vt:lpstr>
      <vt:lpstr>Презентация PowerPoint</vt:lpstr>
      <vt:lpstr>Презентация PowerPoint</vt:lpstr>
      <vt:lpstr>  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 Итоги 1 четверти</dc:title>
  <dc:creator>Галина</dc:creator>
  <cp:lastModifiedBy>АН</cp:lastModifiedBy>
  <cp:revision>59</cp:revision>
  <dcterms:created xsi:type="dcterms:W3CDTF">2018-10-29T19:16:10Z</dcterms:created>
  <dcterms:modified xsi:type="dcterms:W3CDTF">2024-10-03T13:18:51Z</dcterms:modified>
</cp:coreProperties>
</file>